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6" r:id="rId3"/>
    <p:sldId id="277" r:id="rId4"/>
    <p:sldId id="279" r:id="rId5"/>
    <p:sldId id="265"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5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p:txBody>
          <a:bodyPr>
            <a:normAutofit/>
          </a:bodyPr>
          <a:lstStyle/>
          <a:p>
            <a:r>
              <a:rPr lang="en-US" dirty="0"/>
              <a:t>Spark Interview Questions</a:t>
            </a:r>
            <a:br>
              <a:rPr lang="en-US" dirty="0"/>
            </a:br>
            <a:r>
              <a:rPr lang="en-US" sz="3200" b="1" dirty="0"/>
              <a:t>Paired RDD in Spark</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FB3ACC-A67D-4E01-A20B-47183A93E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5880" y="3561080"/>
            <a:ext cx="4460240" cy="2387600"/>
          </a:xfrm>
          <a:prstGeom prst="rect">
            <a:avLst/>
          </a:prstGeom>
        </p:spPr>
      </p:pic>
      <p:pic>
        <p:nvPicPr>
          <p:cNvPr id="7" name="Audio 6">
            <a:hlinkClick r:id="" action="ppaction://media"/>
            <a:extLst>
              <a:ext uri="{FF2B5EF4-FFF2-40B4-BE49-F238E27FC236}">
                <a16:creationId xmlns:a16="http://schemas.microsoft.com/office/drawing/2014/main" id="{E3A96965-05A3-461C-A581-ECDACD7AC1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10281"/>
    </mc:Choice>
    <mc:Fallback>
      <p:transition spd="slow" advTm="1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Paired RDD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lvl="1"/>
            <a:r>
              <a:rPr lang="en-US" dirty="0"/>
              <a:t>Spark Paired RDDs are nothing but RDDs containing a key-value pair.</a:t>
            </a:r>
          </a:p>
          <a:p>
            <a:pPr marL="457200" lvl="1" indent="0">
              <a:buNone/>
            </a:pPr>
            <a:r>
              <a:rPr lang="en-US" dirty="0"/>
              <a:t> </a:t>
            </a:r>
          </a:p>
          <a:p>
            <a:pPr lvl="1"/>
            <a:endParaRPr lang="en-US" dirty="0"/>
          </a:p>
          <a:p>
            <a:pPr lvl="1"/>
            <a:endParaRPr lang="en-US" dirty="0"/>
          </a:p>
          <a:p>
            <a:pPr lvl="1"/>
            <a:r>
              <a:rPr lang="en-US" dirty="0"/>
              <a:t>Basically, key-value pair (KVP) consists of a two linked data item in it. Here, the key is the identifier, whereas value is the data corresponding to the key value.</a:t>
            </a:r>
          </a:p>
          <a:p>
            <a:pPr lvl="1"/>
            <a:endParaRPr lang="en-US" dirty="0"/>
          </a:p>
          <a:p>
            <a:pPr lvl="1"/>
            <a:r>
              <a:rPr lang="en-US" dirty="0"/>
              <a:t>key-value pair RDDs attains few special operations in it. Such as, operations based on the grouping or aggregating the elements by a key.</a:t>
            </a:r>
          </a:p>
          <a:p>
            <a:pPr lvl="1"/>
            <a:endParaRPr lang="en-US" dirty="0"/>
          </a:p>
          <a:p>
            <a:pPr lvl="1"/>
            <a:r>
              <a:rPr lang="en-US" dirty="0"/>
              <a:t>In addition, on Spark Paired RDDs containing Tuple2(tuple of two elements) objects in Scala, these operations are automatically available. Basically, operations for the key-value pair are available in the Pair RDD functions class.</a:t>
            </a:r>
          </a:p>
        </p:txBody>
      </p:sp>
      <p:sp>
        <p:nvSpPr>
          <p:cNvPr id="5" name="Rectangle: Rounded Corners 4">
            <a:extLst>
              <a:ext uri="{FF2B5EF4-FFF2-40B4-BE49-F238E27FC236}">
                <a16:creationId xmlns:a16="http://schemas.microsoft.com/office/drawing/2014/main" id="{2A407966-C115-4D88-ACBE-54D6969FA6D3}"/>
              </a:ext>
            </a:extLst>
          </p:cNvPr>
          <p:cNvSpPr/>
          <p:nvPr/>
        </p:nvSpPr>
        <p:spPr>
          <a:xfrm>
            <a:off x="1534160" y="1463040"/>
            <a:ext cx="9123680" cy="985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90E2BF9-B709-47BA-A6A5-533F84D66B0F}"/>
              </a:ext>
            </a:extLst>
          </p:cNvPr>
          <p:cNvSpPr txBox="1"/>
          <p:nvPr/>
        </p:nvSpPr>
        <p:spPr>
          <a:xfrm>
            <a:off x="1767840" y="1859280"/>
            <a:ext cx="1249680" cy="369332"/>
          </a:xfrm>
          <a:prstGeom prst="rect">
            <a:avLst/>
          </a:prstGeom>
          <a:solidFill>
            <a:schemeClr val="accent2">
              <a:lumMod val="50000"/>
            </a:schemeClr>
          </a:solidFill>
        </p:spPr>
        <p:txBody>
          <a:bodyPr wrap="square" rtlCol="0">
            <a:spAutoFit/>
          </a:bodyPr>
          <a:lstStyle/>
          <a:p>
            <a:r>
              <a:rPr lang="en-US" dirty="0"/>
              <a:t>Id1/Name1</a:t>
            </a:r>
          </a:p>
        </p:txBody>
      </p:sp>
      <p:sp>
        <p:nvSpPr>
          <p:cNvPr id="7" name="TextBox 6">
            <a:extLst>
              <a:ext uri="{FF2B5EF4-FFF2-40B4-BE49-F238E27FC236}">
                <a16:creationId xmlns:a16="http://schemas.microsoft.com/office/drawing/2014/main" id="{9D3EA5DC-DCA3-454A-8671-01314A362868}"/>
              </a:ext>
            </a:extLst>
          </p:cNvPr>
          <p:cNvSpPr txBox="1"/>
          <p:nvPr/>
        </p:nvSpPr>
        <p:spPr>
          <a:xfrm>
            <a:off x="6319520" y="1871226"/>
            <a:ext cx="1249680" cy="369332"/>
          </a:xfrm>
          <a:prstGeom prst="rect">
            <a:avLst/>
          </a:prstGeom>
          <a:solidFill>
            <a:schemeClr val="accent2">
              <a:lumMod val="50000"/>
            </a:schemeClr>
          </a:solidFill>
        </p:spPr>
        <p:txBody>
          <a:bodyPr wrap="square" rtlCol="0">
            <a:spAutoFit/>
          </a:bodyPr>
          <a:lstStyle/>
          <a:p>
            <a:r>
              <a:rPr lang="en-US" dirty="0"/>
              <a:t>Id4/Name4</a:t>
            </a:r>
          </a:p>
        </p:txBody>
      </p:sp>
      <p:sp>
        <p:nvSpPr>
          <p:cNvPr id="8" name="TextBox 7">
            <a:extLst>
              <a:ext uri="{FF2B5EF4-FFF2-40B4-BE49-F238E27FC236}">
                <a16:creationId xmlns:a16="http://schemas.microsoft.com/office/drawing/2014/main" id="{74422E0C-973D-4A2B-B1D6-0D7C4A53B5DE}"/>
              </a:ext>
            </a:extLst>
          </p:cNvPr>
          <p:cNvSpPr txBox="1"/>
          <p:nvPr/>
        </p:nvSpPr>
        <p:spPr>
          <a:xfrm>
            <a:off x="7863840" y="1871226"/>
            <a:ext cx="1249680" cy="369332"/>
          </a:xfrm>
          <a:prstGeom prst="rect">
            <a:avLst/>
          </a:prstGeom>
          <a:solidFill>
            <a:schemeClr val="accent2">
              <a:lumMod val="50000"/>
            </a:schemeClr>
          </a:solidFill>
        </p:spPr>
        <p:txBody>
          <a:bodyPr wrap="square" rtlCol="0">
            <a:spAutoFit/>
          </a:bodyPr>
          <a:lstStyle/>
          <a:p>
            <a:r>
              <a:rPr lang="en-US" dirty="0"/>
              <a:t>Id5/Name5</a:t>
            </a:r>
          </a:p>
        </p:txBody>
      </p:sp>
      <p:sp>
        <p:nvSpPr>
          <p:cNvPr id="9" name="TextBox 8">
            <a:extLst>
              <a:ext uri="{FF2B5EF4-FFF2-40B4-BE49-F238E27FC236}">
                <a16:creationId xmlns:a16="http://schemas.microsoft.com/office/drawing/2014/main" id="{F6BFAAE3-97ED-46D9-A4F1-FEDFB6BE163C}"/>
              </a:ext>
            </a:extLst>
          </p:cNvPr>
          <p:cNvSpPr txBox="1"/>
          <p:nvPr/>
        </p:nvSpPr>
        <p:spPr>
          <a:xfrm>
            <a:off x="9265920" y="1859280"/>
            <a:ext cx="1249680" cy="369332"/>
          </a:xfrm>
          <a:prstGeom prst="rect">
            <a:avLst/>
          </a:prstGeom>
          <a:solidFill>
            <a:schemeClr val="accent2">
              <a:lumMod val="50000"/>
            </a:schemeClr>
          </a:solidFill>
        </p:spPr>
        <p:txBody>
          <a:bodyPr wrap="square" rtlCol="0">
            <a:spAutoFit/>
          </a:bodyPr>
          <a:lstStyle/>
          <a:p>
            <a:r>
              <a:rPr lang="en-US" dirty="0"/>
              <a:t>Id6/Name6</a:t>
            </a:r>
          </a:p>
        </p:txBody>
      </p:sp>
      <p:sp>
        <p:nvSpPr>
          <p:cNvPr id="11" name="TextBox 10">
            <a:extLst>
              <a:ext uri="{FF2B5EF4-FFF2-40B4-BE49-F238E27FC236}">
                <a16:creationId xmlns:a16="http://schemas.microsoft.com/office/drawing/2014/main" id="{57A6AFEF-87C4-44F6-A1CE-8783EFA5D1FE}"/>
              </a:ext>
            </a:extLst>
          </p:cNvPr>
          <p:cNvSpPr txBox="1"/>
          <p:nvPr/>
        </p:nvSpPr>
        <p:spPr>
          <a:xfrm>
            <a:off x="4846320" y="1871226"/>
            <a:ext cx="1249680" cy="369332"/>
          </a:xfrm>
          <a:prstGeom prst="rect">
            <a:avLst/>
          </a:prstGeom>
          <a:solidFill>
            <a:schemeClr val="accent2">
              <a:lumMod val="50000"/>
            </a:schemeClr>
          </a:solidFill>
        </p:spPr>
        <p:txBody>
          <a:bodyPr wrap="square" rtlCol="0">
            <a:spAutoFit/>
          </a:bodyPr>
          <a:lstStyle/>
          <a:p>
            <a:r>
              <a:rPr lang="en-US" dirty="0"/>
              <a:t>Id3/Name3</a:t>
            </a:r>
          </a:p>
        </p:txBody>
      </p:sp>
      <p:sp>
        <p:nvSpPr>
          <p:cNvPr id="12" name="TextBox 11">
            <a:extLst>
              <a:ext uri="{FF2B5EF4-FFF2-40B4-BE49-F238E27FC236}">
                <a16:creationId xmlns:a16="http://schemas.microsoft.com/office/drawing/2014/main" id="{C94FF887-9F2E-40A9-81FC-5192DC06BFCF}"/>
              </a:ext>
            </a:extLst>
          </p:cNvPr>
          <p:cNvSpPr txBox="1"/>
          <p:nvPr/>
        </p:nvSpPr>
        <p:spPr>
          <a:xfrm>
            <a:off x="3322320" y="1871226"/>
            <a:ext cx="1249680" cy="369332"/>
          </a:xfrm>
          <a:prstGeom prst="rect">
            <a:avLst/>
          </a:prstGeom>
          <a:solidFill>
            <a:schemeClr val="accent2">
              <a:lumMod val="50000"/>
            </a:schemeClr>
          </a:solidFill>
        </p:spPr>
        <p:txBody>
          <a:bodyPr wrap="square" rtlCol="0">
            <a:spAutoFit/>
          </a:bodyPr>
          <a:lstStyle/>
          <a:p>
            <a:r>
              <a:rPr lang="en-US" dirty="0"/>
              <a:t>Id2/Name2</a:t>
            </a:r>
          </a:p>
        </p:txBody>
      </p:sp>
      <p:sp>
        <p:nvSpPr>
          <p:cNvPr id="13" name="TextBox 12">
            <a:extLst>
              <a:ext uri="{FF2B5EF4-FFF2-40B4-BE49-F238E27FC236}">
                <a16:creationId xmlns:a16="http://schemas.microsoft.com/office/drawing/2014/main" id="{1B53566A-CB88-4E90-B8B7-7AEE04E15951}"/>
              </a:ext>
            </a:extLst>
          </p:cNvPr>
          <p:cNvSpPr txBox="1"/>
          <p:nvPr/>
        </p:nvSpPr>
        <p:spPr>
          <a:xfrm>
            <a:off x="5201920" y="1405374"/>
            <a:ext cx="1249680" cy="369332"/>
          </a:xfrm>
          <a:prstGeom prst="rect">
            <a:avLst/>
          </a:prstGeom>
          <a:solidFill>
            <a:schemeClr val="accent4">
              <a:lumMod val="60000"/>
              <a:lumOff val="40000"/>
            </a:schemeClr>
          </a:solidFill>
        </p:spPr>
        <p:txBody>
          <a:bodyPr wrap="square" rtlCol="0">
            <a:spAutoFit/>
          </a:bodyPr>
          <a:lstStyle/>
          <a:p>
            <a:r>
              <a:rPr lang="en-US" dirty="0"/>
              <a:t>Paired RDD</a:t>
            </a:r>
          </a:p>
        </p:txBody>
      </p:sp>
      <p:pic>
        <p:nvPicPr>
          <p:cNvPr id="15" name="Audio 14">
            <a:hlinkClick r:id="" action="ppaction://media"/>
            <a:extLst>
              <a:ext uri="{FF2B5EF4-FFF2-40B4-BE49-F238E27FC236}">
                <a16:creationId xmlns:a16="http://schemas.microsoft.com/office/drawing/2014/main" id="{24BBD4F2-0623-42C3-A647-4F34940588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03459051"/>
      </p:ext>
    </p:extLst>
  </p:cSld>
  <p:clrMapOvr>
    <a:masterClrMapping/>
  </p:clrMapOvr>
  <mc:AlternateContent xmlns:mc="http://schemas.openxmlformats.org/markup-compatibility/2006">
    <mc:Choice xmlns:p14="http://schemas.microsoft.com/office/powerpoint/2010/main" Requires="p14">
      <p:transition spd="slow" p14:dur="2000" advTm="96480"/>
    </mc:Choice>
    <mc:Fallback>
      <p:transition spd="slow" advTm="96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Paired RDD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lvl="1"/>
            <a:r>
              <a:rPr lang="en-US" dirty="0"/>
              <a:t>Special transformations can be performed on RDDs in Spark using key/value pairs like  </a:t>
            </a:r>
            <a:r>
              <a:rPr lang="en-US" i="1" dirty="0" err="1"/>
              <a:t>reduceByKey</a:t>
            </a:r>
            <a:r>
              <a:rPr lang="en-US" i="1" dirty="0"/>
              <a:t>() and Join().</a:t>
            </a:r>
          </a:p>
          <a:p>
            <a:pPr lvl="1"/>
            <a:endParaRPr lang="en-US" i="1" dirty="0"/>
          </a:p>
          <a:p>
            <a:pPr lvl="1"/>
            <a:r>
              <a:rPr lang="en-US" i="1" dirty="0" err="1"/>
              <a:t>reduceByKey</a:t>
            </a:r>
            <a:r>
              <a:rPr lang="en-US" i="1" dirty="0"/>
              <a:t>()</a:t>
            </a:r>
            <a:r>
              <a:rPr lang="en-US" dirty="0"/>
              <a:t> method collects data based on each key and a </a:t>
            </a:r>
            <a:r>
              <a:rPr lang="en-US" i="1" dirty="0"/>
              <a:t>join()</a:t>
            </a:r>
            <a:r>
              <a:rPr lang="en-US" dirty="0"/>
              <a:t> method combines different RDDs together, based on the elements having the same key.</a:t>
            </a:r>
          </a:p>
          <a:p>
            <a:pPr lvl="1"/>
            <a:endParaRPr lang="en-US" i="1" dirty="0"/>
          </a:p>
          <a:p>
            <a:pPr lvl="1"/>
            <a:r>
              <a:rPr lang="en-US" dirty="0"/>
              <a:t>Pair RDDs allow users to access each key in parallel. </a:t>
            </a:r>
          </a:p>
          <a:p>
            <a:pPr lvl="1"/>
            <a:endParaRPr lang="en-US" dirty="0"/>
          </a:p>
          <a:p>
            <a:pPr lvl="1"/>
            <a:r>
              <a:rPr lang="en-US" dirty="0"/>
              <a:t>We can say that pair RDDs plays the role of very useful building block, in many programs where we need to act on each key in parallel. Moreover, through this, we can regroup the data across the network.</a:t>
            </a:r>
          </a:p>
          <a:p>
            <a:pPr lvl="1"/>
            <a:endParaRPr lang="en-US" dirty="0"/>
          </a:p>
        </p:txBody>
      </p:sp>
      <p:pic>
        <p:nvPicPr>
          <p:cNvPr id="5" name="Audio 4">
            <a:hlinkClick r:id="" action="ppaction://media"/>
            <a:extLst>
              <a:ext uri="{FF2B5EF4-FFF2-40B4-BE49-F238E27FC236}">
                <a16:creationId xmlns:a16="http://schemas.microsoft.com/office/drawing/2014/main" id="{876E8063-0662-47AD-9656-4C08A03A1C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32192615"/>
      </p:ext>
    </p:extLst>
  </p:cSld>
  <p:clrMapOvr>
    <a:masterClrMapping/>
  </p:clrMapOvr>
  <mc:AlternateContent xmlns:mc="http://schemas.openxmlformats.org/markup-compatibility/2006">
    <mc:Choice xmlns:p14="http://schemas.microsoft.com/office/powerpoint/2010/main" Requires="p14">
      <p:transition spd="slow" p14:dur="2000" advTm="117576"/>
    </mc:Choice>
    <mc:Fallback>
      <p:transition spd="slow" advTm="117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Paired RDD Action methods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0" indent="0" fontAlgn="base">
              <a:buNone/>
            </a:pPr>
            <a:r>
              <a:rPr lang="en-US" dirty="0"/>
              <a:t>Special Action methods for paired RDDs are : </a:t>
            </a:r>
          </a:p>
          <a:p>
            <a:pPr fontAlgn="base"/>
            <a:r>
              <a:rPr lang="en-US" b="1" dirty="0" err="1"/>
              <a:t>countByKey</a:t>
            </a:r>
            <a:r>
              <a:rPr lang="en-US" b="1" dirty="0"/>
              <a:t>()</a:t>
            </a:r>
            <a:endParaRPr lang="en-US" dirty="0"/>
          </a:p>
          <a:p>
            <a:pPr marL="0" indent="0" fontAlgn="base">
              <a:buNone/>
            </a:pPr>
            <a:r>
              <a:rPr lang="en-US" dirty="0"/>
              <a:t>Through </a:t>
            </a:r>
            <a:r>
              <a:rPr lang="en-US" dirty="0" err="1"/>
              <a:t>countByKey</a:t>
            </a:r>
            <a:r>
              <a:rPr lang="en-US" dirty="0"/>
              <a:t> operation, we can count the number of elements for each key.</a:t>
            </a:r>
            <a:br>
              <a:rPr lang="en-US" dirty="0"/>
            </a:br>
            <a:endParaRPr lang="en-US" dirty="0"/>
          </a:p>
          <a:p>
            <a:pPr fontAlgn="base"/>
            <a:r>
              <a:rPr lang="en-US" b="1" dirty="0" err="1"/>
              <a:t>collectAsMap</a:t>
            </a:r>
            <a:r>
              <a:rPr lang="en-US" b="1" dirty="0"/>
              <a:t>()</a:t>
            </a:r>
            <a:endParaRPr lang="en-US" dirty="0"/>
          </a:p>
          <a:p>
            <a:pPr marL="0" indent="0" fontAlgn="base">
              <a:buNone/>
            </a:pPr>
            <a:r>
              <a:rPr lang="en-US" dirty="0"/>
              <a:t>It helps to collect the result as a map to provide easy lookup.</a:t>
            </a:r>
            <a:br>
              <a:rPr lang="en-US" dirty="0"/>
            </a:br>
            <a:endParaRPr lang="en-US" dirty="0"/>
          </a:p>
          <a:p>
            <a:pPr fontAlgn="base"/>
            <a:r>
              <a:rPr lang="en-US" b="1" dirty="0"/>
              <a:t>lookup(key)</a:t>
            </a:r>
            <a:endParaRPr lang="en-US" dirty="0"/>
          </a:p>
          <a:p>
            <a:pPr marL="0" indent="0" fontAlgn="base">
              <a:buNone/>
            </a:pPr>
            <a:r>
              <a:rPr lang="en-US" dirty="0"/>
              <a:t>It returns all values associated with the provided key.</a:t>
            </a:r>
            <a:br>
              <a:rPr lang="en-US" dirty="0"/>
            </a:br>
            <a:endParaRPr lang="en-US" dirty="0"/>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5C075D7E-FFB3-484A-865D-953255FCFC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6665475"/>
      </p:ext>
    </p:extLst>
  </p:cSld>
  <p:clrMapOvr>
    <a:masterClrMapping/>
  </p:clrMapOvr>
  <mc:AlternateContent xmlns:mc="http://schemas.openxmlformats.org/markup-compatibility/2006">
    <mc:Choice xmlns:p14="http://schemas.microsoft.com/office/powerpoint/2010/main" Requires="p14">
      <p:transition spd="slow" p14:dur="2000" advTm="53898"/>
    </mc:Choice>
    <mc:Fallback>
      <p:transition spd="slow" advTm="53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4" name="Audio 3">
            <a:hlinkClick r:id="" action="ppaction://media"/>
            <a:extLst>
              <a:ext uri="{FF2B5EF4-FFF2-40B4-BE49-F238E27FC236}">
                <a16:creationId xmlns:a16="http://schemas.microsoft.com/office/drawing/2014/main" id="{480153F0-4DB9-4597-B9E8-F97D5764BD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40425"/>
    </mc:Choice>
    <mc:Fallback>
      <p:transition spd="slow" advTm="40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414</TotalTime>
  <Words>191</Words>
  <Application>Microsoft Office PowerPoint</Application>
  <PresentationFormat>Widescreen</PresentationFormat>
  <Paragraphs>39</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Spark Interview Questions Paired RDD in Spark</vt:lpstr>
      <vt:lpstr>Paired RDD in Spark</vt:lpstr>
      <vt:lpstr>Paired RDD in Spark</vt:lpstr>
      <vt:lpstr>Paired RDD Action methods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91</cp:revision>
  <dcterms:created xsi:type="dcterms:W3CDTF">2018-12-28T03:34:44Z</dcterms:created>
  <dcterms:modified xsi:type="dcterms:W3CDTF">2019-01-01T17:44:57Z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